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93" r:id="rId2"/>
    <p:sldId id="302" r:id="rId3"/>
    <p:sldId id="319" r:id="rId4"/>
    <p:sldId id="304" r:id="rId5"/>
    <p:sldId id="305" r:id="rId6"/>
    <p:sldId id="306" r:id="rId7"/>
    <p:sldId id="310" r:id="rId8"/>
    <p:sldId id="318" r:id="rId9"/>
    <p:sldId id="307" r:id="rId10"/>
    <p:sldId id="308" r:id="rId11"/>
    <p:sldId id="309" r:id="rId12"/>
    <p:sldId id="320" r:id="rId13"/>
    <p:sldId id="316" r:id="rId14"/>
    <p:sldId id="31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F431D4-4324-4FEA-9BB9-AA5F42C6F299}" v="80" dt="2023-12-15T04:59:20.830"/>
    <p1510:client id="{2DE6318E-2F58-32B0-D4D5-A3DF0D4F506A}" v="113" dt="2023-12-16T02:06:34.060"/>
    <p1510:client id="{44AD0423-E019-8703-9CA1-64F7FD445870}" v="180" dt="2023-12-15T05:48:27.038"/>
    <p1510:client id="{6B422420-A5C6-4D8E-A3AE-07E528ABE580}" v="10" dt="2023-12-15T14:32:24.043"/>
    <p1510:client id="{6E95053F-BB13-8D91-1B3B-984E27A08BEE}" v="26" dt="2023-12-16T13:56:32.322"/>
    <p1510:client id="{7B7ECBF2-CA4B-6D92-1254-AD46706B90B1}" v="10" dt="2023-12-16T01:56:48.349"/>
    <p1510:client id="{7E3C6DED-8C75-1809-5D40-962A7D0E2016}" v="680" dt="2023-12-16T04:19:43.784"/>
    <p1510:client id="{A04ACFA1-77A3-0F84-CF86-4F6A907BFD46}" v="40" dt="2023-12-16T00:48:31.952"/>
    <p1510:client id="{B07BA3FE-EFEA-CBDF-D586-BCB06B47B797}" v="169" dt="2023-12-16T02:29:35.531"/>
    <p1510:client id="{B1AC0CC1-6B85-3C50-3C7E-98CF2DEE540E}" v="2" dt="2023-12-17T02:34:00.974"/>
    <p1510:client id="{EAC8285D-0B3A-0F80-88A2-6CFC01B06B23}" v="429" dt="2023-12-15T23:11:42.919"/>
    <p1510:client id="{FB523C92-24C5-4E7F-AE19-14A48503C0EA}" v="574" dt="2023-12-15T04:57:54.3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C5F242-1BCC-42BB-BADB-5FEA8AD303C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0B2E5BE-015A-4F98-A5FF-5B75239A3C4F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Times New Roman"/>
              <a:cs typeface="Times New Roman"/>
            </a:rPr>
            <a:t>The code uses try-except blocks to handle potential errors during data fetching, calculation, and user input validation.</a:t>
          </a:r>
        </a:p>
      </dgm:t>
    </dgm:pt>
    <dgm:pt modelId="{7449B9C8-F173-4A6B-A160-444DE0C1FBD4}" type="parTrans" cxnId="{7D38E6FA-C339-4435-8DE8-7AE46ECDD273}">
      <dgm:prSet/>
      <dgm:spPr/>
      <dgm:t>
        <a:bodyPr/>
        <a:lstStyle/>
        <a:p>
          <a:endParaRPr lang="en-US"/>
        </a:p>
      </dgm:t>
    </dgm:pt>
    <dgm:pt modelId="{B0F318C0-238A-49B5-8365-C4635F45CD21}" type="sibTrans" cxnId="{7D38E6FA-C339-4435-8DE8-7AE46ECDD273}">
      <dgm:prSet/>
      <dgm:spPr/>
      <dgm:t>
        <a:bodyPr/>
        <a:lstStyle/>
        <a:p>
          <a:endParaRPr lang="en-US"/>
        </a:p>
      </dgm:t>
    </dgm:pt>
    <dgm:pt modelId="{1440CF65-D01A-470A-A6A7-0BA2EA46931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/>
              <a:cs typeface="Times New Roman"/>
            </a:rPr>
            <a:t>It informs the user about any issues encountered and provides clear error messages.</a:t>
          </a:r>
        </a:p>
      </dgm:t>
    </dgm:pt>
    <dgm:pt modelId="{0CA35832-87B6-4635-9BC3-8CBCED133595}" type="parTrans" cxnId="{9DDFE547-0977-4726-B267-1A9A902F3C7F}">
      <dgm:prSet/>
      <dgm:spPr/>
      <dgm:t>
        <a:bodyPr/>
        <a:lstStyle/>
        <a:p>
          <a:endParaRPr lang="en-US"/>
        </a:p>
      </dgm:t>
    </dgm:pt>
    <dgm:pt modelId="{B525514F-53AD-4630-92DB-66311F45E123}" type="sibTrans" cxnId="{9DDFE547-0977-4726-B267-1A9A902F3C7F}">
      <dgm:prSet/>
      <dgm:spPr/>
      <dgm:t>
        <a:bodyPr/>
        <a:lstStyle/>
        <a:p>
          <a:endParaRPr lang="en-US"/>
        </a:p>
      </dgm:t>
    </dgm:pt>
    <dgm:pt modelId="{1FDD5DBD-D9FB-40B3-A5F1-8560EC00A3C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/>
              <a:cs typeface="Times New Roman"/>
            </a:rPr>
            <a:t>It validates user input for ticker symbols and ensures they are valid before fetching data.</a:t>
          </a:r>
        </a:p>
      </dgm:t>
    </dgm:pt>
    <dgm:pt modelId="{A27AA9BD-E52E-40EF-813C-98A396DD7E08}" type="parTrans" cxnId="{1C7AB769-3A42-405A-8143-B08CD05F455D}">
      <dgm:prSet/>
      <dgm:spPr/>
      <dgm:t>
        <a:bodyPr/>
        <a:lstStyle/>
        <a:p>
          <a:endParaRPr lang="en-US"/>
        </a:p>
      </dgm:t>
    </dgm:pt>
    <dgm:pt modelId="{83ED33AB-AB9A-49EE-8497-D2565EBE81D7}" type="sibTrans" cxnId="{1C7AB769-3A42-405A-8143-B08CD05F455D}">
      <dgm:prSet/>
      <dgm:spPr/>
      <dgm:t>
        <a:bodyPr/>
        <a:lstStyle/>
        <a:p>
          <a:endParaRPr lang="en-US"/>
        </a:p>
      </dgm:t>
    </dgm:pt>
    <dgm:pt modelId="{7B36611B-DAFA-4E35-B93A-2DD21772688E}" type="pres">
      <dgm:prSet presAssocID="{A4C5F242-1BCC-42BB-BADB-5FEA8AD303CD}" presName="root" presStyleCnt="0">
        <dgm:presLayoutVars>
          <dgm:dir/>
          <dgm:resizeHandles val="exact"/>
        </dgm:presLayoutVars>
      </dgm:prSet>
      <dgm:spPr/>
    </dgm:pt>
    <dgm:pt modelId="{DE26E8C2-6EDC-46FF-8317-23F8BA220673}" type="pres">
      <dgm:prSet presAssocID="{A0B2E5BE-015A-4F98-A5FF-5B75239A3C4F}" presName="compNode" presStyleCnt="0"/>
      <dgm:spPr/>
    </dgm:pt>
    <dgm:pt modelId="{0BACF901-ABCD-494C-BE3E-3CA0C9BBC058}" type="pres">
      <dgm:prSet presAssocID="{A0B2E5BE-015A-4F98-A5FF-5B75239A3C4F}" presName="bgRect" presStyleLbl="bgShp" presStyleIdx="0" presStyleCnt="3"/>
      <dgm:spPr/>
    </dgm:pt>
    <dgm:pt modelId="{DBFCA52B-4589-4FAC-A647-6BA2B1774C7C}" type="pres">
      <dgm:prSet presAssocID="{A0B2E5BE-015A-4F98-A5FF-5B75239A3C4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1D32964D-2B61-4022-BBB6-8976AB0825FE}" type="pres">
      <dgm:prSet presAssocID="{A0B2E5BE-015A-4F98-A5FF-5B75239A3C4F}" presName="spaceRect" presStyleCnt="0"/>
      <dgm:spPr/>
    </dgm:pt>
    <dgm:pt modelId="{816CCD10-075B-4D47-AA22-D1A784391602}" type="pres">
      <dgm:prSet presAssocID="{A0B2E5BE-015A-4F98-A5FF-5B75239A3C4F}" presName="parTx" presStyleLbl="revTx" presStyleIdx="0" presStyleCnt="3">
        <dgm:presLayoutVars>
          <dgm:chMax val="0"/>
          <dgm:chPref val="0"/>
        </dgm:presLayoutVars>
      </dgm:prSet>
      <dgm:spPr/>
    </dgm:pt>
    <dgm:pt modelId="{45C10376-B563-4FC3-858D-35879EB6BF4E}" type="pres">
      <dgm:prSet presAssocID="{B0F318C0-238A-49B5-8365-C4635F45CD21}" presName="sibTrans" presStyleCnt="0"/>
      <dgm:spPr/>
    </dgm:pt>
    <dgm:pt modelId="{308619D2-D747-4B9F-9708-9597A6755151}" type="pres">
      <dgm:prSet presAssocID="{1440CF65-D01A-470A-A6A7-0BA2EA46931F}" presName="compNode" presStyleCnt="0"/>
      <dgm:spPr/>
    </dgm:pt>
    <dgm:pt modelId="{2F938E7E-13D8-4AA3-8BCC-CBD71D912AAF}" type="pres">
      <dgm:prSet presAssocID="{1440CF65-D01A-470A-A6A7-0BA2EA46931F}" presName="bgRect" presStyleLbl="bgShp" presStyleIdx="1" presStyleCnt="3"/>
      <dgm:spPr/>
    </dgm:pt>
    <dgm:pt modelId="{2C026BB3-8CE5-4534-90AA-2566EE21BBE3}" type="pres">
      <dgm:prSet presAssocID="{1440CF65-D01A-470A-A6A7-0BA2EA46931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B0F904E8-727D-4E57-B9A7-BCDF566FAC12}" type="pres">
      <dgm:prSet presAssocID="{1440CF65-D01A-470A-A6A7-0BA2EA46931F}" presName="spaceRect" presStyleCnt="0"/>
      <dgm:spPr/>
    </dgm:pt>
    <dgm:pt modelId="{0C076F4F-0714-4525-978A-2B92BEA81CDE}" type="pres">
      <dgm:prSet presAssocID="{1440CF65-D01A-470A-A6A7-0BA2EA46931F}" presName="parTx" presStyleLbl="revTx" presStyleIdx="1" presStyleCnt="3">
        <dgm:presLayoutVars>
          <dgm:chMax val="0"/>
          <dgm:chPref val="0"/>
        </dgm:presLayoutVars>
      </dgm:prSet>
      <dgm:spPr/>
    </dgm:pt>
    <dgm:pt modelId="{E48CBEEA-D7E8-4EF7-AF67-B1BF5ABDA639}" type="pres">
      <dgm:prSet presAssocID="{B525514F-53AD-4630-92DB-66311F45E123}" presName="sibTrans" presStyleCnt="0"/>
      <dgm:spPr/>
    </dgm:pt>
    <dgm:pt modelId="{A9C027B8-1BE9-4C96-9233-539B67F443B9}" type="pres">
      <dgm:prSet presAssocID="{1FDD5DBD-D9FB-40B3-A5F1-8560EC00A3CF}" presName="compNode" presStyleCnt="0"/>
      <dgm:spPr/>
    </dgm:pt>
    <dgm:pt modelId="{9E9119D0-5D23-42AF-825F-50DC841A74D3}" type="pres">
      <dgm:prSet presAssocID="{1FDD5DBD-D9FB-40B3-A5F1-8560EC00A3CF}" presName="bgRect" presStyleLbl="bgShp" presStyleIdx="2" presStyleCnt="3"/>
      <dgm:spPr/>
    </dgm:pt>
    <dgm:pt modelId="{7F673C0D-DDA0-454B-B093-B3771C289A19}" type="pres">
      <dgm:prSet presAssocID="{1FDD5DBD-D9FB-40B3-A5F1-8560EC00A3C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BED604DD-CCCF-452D-8130-8592EF9E353C}" type="pres">
      <dgm:prSet presAssocID="{1FDD5DBD-D9FB-40B3-A5F1-8560EC00A3CF}" presName="spaceRect" presStyleCnt="0"/>
      <dgm:spPr/>
    </dgm:pt>
    <dgm:pt modelId="{6DC04D2C-5170-4C92-9E2A-2BC9B4C55431}" type="pres">
      <dgm:prSet presAssocID="{1FDD5DBD-D9FB-40B3-A5F1-8560EC00A3C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FD5D224-B142-469C-98F7-8F5FB81F3EDA}" type="presOf" srcId="{A0B2E5BE-015A-4F98-A5FF-5B75239A3C4F}" destId="{816CCD10-075B-4D47-AA22-D1A784391602}" srcOrd="0" destOrd="0" presId="urn:microsoft.com/office/officeart/2018/2/layout/IconVerticalSolidList"/>
    <dgm:cxn modelId="{F2BD002C-9633-4F94-86B6-05D647AB7528}" type="presOf" srcId="{A4C5F242-1BCC-42BB-BADB-5FEA8AD303CD}" destId="{7B36611B-DAFA-4E35-B93A-2DD21772688E}" srcOrd="0" destOrd="0" presId="urn:microsoft.com/office/officeart/2018/2/layout/IconVerticalSolidList"/>
    <dgm:cxn modelId="{A4124736-AEA3-4B58-90BA-EEDAA949A881}" type="presOf" srcId="{1440CF65-D01A-470A-A6A7-0BA2EA46931F}" destId="{0C076F4F-0714-4525-978A-2B92BEA81CDE}" srcOrd="0" destOrd="0" presId="urn:microsoft.com/office/officeart/2018/2/layout/IconVerticalSolidList"/>
    <dgm:cxn modelId="{9DDFE547-0977-4726-B267-1A9A902F3C7F}" srcId="{A4C5F242-1BCC-42BB-BADB-5FEA8AD303CD}" destId="{1440CF65-D01A-470A-A6A7-0BA2EA46931F}" srcOrd="1" destOrd="0" parTransId="{0CA35832-87B6-4635-9BC3-8CBCED133595}" sibTransId="{B525514F-53AD-4630-92DB-66311F45E123}"/>
    <dgm:cxn modelId="{1C7AB769-3A42-405A-8143-B08CD05F455D}" srcId="{A4C5F242-1BCC-42BB-BADB-5FEA8AD303CD}" destId="{1FDD5DBD-D9FB-40B3-A5F1-8560EC00A3CF}" srcOrd="2" destOrd="0" parTransId="{A27AA9BD-E52E-40EF-813C-98A396DD7E08}" sibTransId="{83ED33AB-AB9A-49EE-8497-D2565EBE81D7}"/>
    <dgm:cxn modelId="{5C43CD55-090C-4BAB-824F-8A3169B1EF1B}" type="presOf" srcId="{1FDD5DBD-D9FB-40B3-A5F1-8560EC00A3CF}" destId="{6DC04D2C-5170-4C92-9E2A-2BC9B4C55431}" srcOrd="0" destOrd="0" presId="urn:microsoft.com/office/officeart/2018/2/layout/IconVerticalSolidList"/>
    <dgm:cxn modelId="{7D38E6FA-C339-4435-8DE8-7AE46ECDD273}" srcId="{A4C5F242-1BCC-42BB-BADB-5FEA8AD303CD}" destId="{A0B2E5BE-015A-4F98-A5FF-5B75239A3C4F}" srcOrd="0" destOrd="0" parTransId="{7449B9C8-F173-4A6B-A160-444DE0C1FBD4}" sibTransId="{B0F318C0-238A-49B5-8365-C4635F45CD21}"/>
    <dgm:cxn modelId="{6CA99331-3E08-48B8-9D92-C8A4FBBFE5FB}" type="presParOf" srcId="{7B36611B-DAFA-4E35-B93A-2DD21772688E}" destId="{DE26E8C2-6EDC-46FF-8317-23F8BA220673}" srcOrd="0" destOrd="0" presId="urn:microsoft.com/office/officeart/2018/2/layout/IconVerticalSolidList"/>
    <dgm:cxn modelId="{2BE8DC75-9D4C-456E-9519-B73696D4F688}" type="presParOf" srcId="{DE26E8C2-6EDC-46FF-8317-23F8BA220673}" destId="{0BACF901-ABCD-494C-BE3E-3CA0C9BBC058}" srcOrd="0" destOrd="0" presId="urn:microsoft.com/office/officeart/2018/2/layout/IconVerticalSolidList"/>
    <dgm:cxn modelId="{4E834056-A9D1-4678-A4D7-E5F799539200}" type="presParOf" srcId="{DE26E8C2-6EDC-46FF-8317-23F8BA220673}" destId="{DBFCA52B-4589-4FAC-A647-6BA2B1774C7C}" srcOrd="1" destOrd="0" presId="urn:microsoft.com/office/officeart/2018/2/layout/IconVerticalSolidList"/>
    <dgm:cxn modelId="{8F3A26FD-A5F0-461E-B61C-B94B5440CE35}" type="presParOf" srcId="{DE26E8C2-6EDC-46FF-8317-23F8BA220673}" destId="{1D32964D-2B61-4022-BBB6-8976AB0825FE}" srcOrd="2" destOrd="0" presId="urn:microsoft.com/office/officeart/2018/2/layout/IconVerticalSolidList"/>
    <dgm:cxn modelId="{2A2923B2-C476-4C49-982C-8899AB09C095}" type="presParOf" srcId="{DE26E8C2-6EDC-46FF-8317-23F8BA220673}" destId="{816CCD10-075B-4D47-AA22-D1A784391602}" srcOrd="3" destOrd="0" presId="urn:microsoft.com/office/officeart/2018/2/layout/IconVerticalSolidList"/>
    <dgm:cxn modelId="{8B1C833A-B369-49FD-B252-1FB6515F2B02}" type="presParOf" srcId="{7B36611B-DAFA-4E35-B93A-2DD21772688E}" destId="{45C10376-B563-4FC3-858D-35879EB6BF4E}" srcOrd="1" destOrd="0" presId="urn:microsoft.com/office/officeart/2018/2/layout/IconVerticalSolidList"/>
    <dgm:cxn modelId="{A134444C-4444-44C9-A6C5-6A98FE2946EF}" type="presParOf" srcId="{7B36611B-DAFA-4E35-B93A-2DD21772688E}" destId="{308619D2-D747-4B9F-9708-9597A6755151}" srcOrd="2" destOrd="0" presId="urn:microsoft.com/office/officeart/2018/2/layout/IconVerticalSolidList"/>
    <dgm:cxn modelId="{45277BBC-4F3E-4F04-8EEE-B2E0AAD9691D}" type="presParOf" srcId="{308619D2-D747-4B9F-9708-9597A6755151}" destId="{2F938E7E-13D8-4AA3-8BCC-CBD71D912AAF}" srcOrd="0" destOrd="0" presId="urn:microsoft.com/office/officeart/2018/2/layout/IconVerticalSolidList"/>
    <dgm:cxn modelId="{71EB8F15-9B4B-4AA2-A0A5-063643A1F36D}" type="presParOf" srcId="{308619D2-D747-4B9F-9708-9597A6755151}" destId="{2C026BB3-8CE5-4534-90AA-2566EE21BBE3}" srcOrd="1" destOrd="0" presId="urn:microsoft.com/office/officeart/2018/2/layout/IconVerticalSolidList"/>
    <dgm:cxn modelId="{E28A3465-585B-4C84-B144-BFBF99A760D2}" type="presParOf" srcId="{308619D2-D747-4B9F-9708-9597A6755151}" destId="{B0F904E8-727D-4E57-B9A7-BCDF566FAC12}" srcOrd="2" destOrd="0" presId="urn:microsoft.com/office/officeart/2018/2/layout/IconVerticalSolidList"/>
    <dgm:cxn modelId="{18DF01B3-03E1-47DF-A19E-C5C9CE19FCC6}" type="presParOf" srcId="{308619D2-D747-4B9F-9708-9597A6755151}" destId="{0C076F4F-0714-4525-978A-2B92BEA81CDE}" srcOrd="3" destOrd="0" presId="urn:microsoft.com/office/officeart/2018/2/layout/IconVerticalSolidList"/>
    <dgm:cxn modelId="{AB65B013-BFFD-4E8E-9662-F1F28B8D11FE}" type="presParOf" srcId="{7B36611B-DAFA-4E35-B93A-2DD21772688E}" destId="{E48CBEEA-D7E8-4EF7-AF67-B1BF5ABDA639}" srcOrd="3" destOrd="0" presId="urn:microsoft.com/office/officeart/2018/2/layout/IconVerticalSolidList"/>
    <dgm:cxn modelId="{3008F410-E738-4B27-A4F1-A61D801F43EB}" type="presParOf" srcId="{7B36611B-DAFA-4E35-B93A-2DD21772688E}" destId="{A9C027B8-1BE9-4C96-9233-539B67F443B9}" srcOrd="4" destOrd="0" presId="urn:microsoft.com/office/officeart/2018/2/layout/IconVerticalSolidList"/>
    <dgm:cxn modelId="{11E1D29C-4C03-49A1-8E11-10AA7DB6FC7E}" type="presParOf" srcId="{A9C027B8-1BE9-4C96-9233-539B67F443B9}" destId="{9E9119D0-5D23-42AF-825F-50DC841A74D3}" srcOrd="0" destOrd="0" presId="urn:microsoft.com/office/officeart/2018/2/layout/IconVerticalSolidList"/>
    <dgm:cxn modelId="{2D179701-6F54-43C9-AFE1-F12358EDD594}" type="presParOf" srcId="{A9C027B8-1BE9-4C96-9233-539B67F443B9}" destId="{7F673C0D-DDA0-454B-B093-B3771C289A19}" srcOrd="1" destOrd="0" presId="urn:microsoft.com/office/officeart/2018/2/layout/IconVerticalSolidList"/>
    <dgm:cxn modelId="{B83B7974-9DE8-4ACF-98FC-FA61B0EE6AE9}" type="presParOf" srcId="{A9C027B8-1BE9-4C96-9233-539B67F443B9}" destId="{BED604DD-CCCF-452D-8130-8592EF9E353C}" srcOrd="2" destOrd="0" presId="urn:microsoft.com/office/officeart/2018/2/layout/IconVerticalSolidList"/>
    <dgm:cxn modelId="{9AB2CEC5-54AE-4B7C-8075-AF25ED3BC1C8}" type="presParOf" srcId="{A9C027B8-1BE9-4C96-9233-539B67F443B9}" destId="{6DC04D2C-5170-4C92-9E2A-2BC9B4C5543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ACF901-ABCD-494C-BE3E-3CA0C9BBC058}">
      <dsp:nvSpPr>
        <dsp:cNvPr id="0" name=""/>
        <dsp:cNvSpPr/>
      </dsp:nvSpPr>
      <dsp:spPr>
        <a:xfrm>
          <a:off x="0" y="552"/>
          <a:ext cx="5339686" cy="129234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FCA52B-4589-4FAC-A647-6BA2B1774C7C}">
      <dsp:nvSpPr>
        <dsp:cNvPr id="0" name=""/>
        <dsp:cNvSpPr/>
      </dsp:nvSpPr>
      <dsp:spPr>
        <a:xfrm>
          <a:off x="390934" y="291330"/>
          <a:ext cx="710790" cy="7107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6CCD10-075B-4D47-AA22-D1A784391602}">
      <dsp:nvSpPr>
        <dsp:cNvPr id="0" name=""/>
        <dsp:cNvSpPr/>
      </dsp:nvSpPr>
      <dsp:spPr>
        <a:xfrm>
          <a:off x="1492659" y="552"/>
          <a:ext cx="3847026" cy="1292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773" tIns="136773" rIns="136773" bIns="136773" numCol="1" spcCol="1270" anchor="ctr" anchorCtr="0">
          <a:noAutofit/>
        </a:bodyPr>
        <a:lstStyle/>
        <a:p>
          <a:pPr marL="0" lvl="0" indent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Times New Roman"/>
              <a:cs typeface="Times New Roman"/>
            </a:rPr>
            <a:t>The code uses try-except blocks to handle potential errors during data fetching, calculation, and user input validation.</a:t>
          </a:r>
        </a:p>
      </dsp:txBody>
      <dsp:txXfrm>
        <a:off x="1492659" y="552"/>
        <a:ext cx="3847026" cy="1292345"/>
      </dsp:txXfrm>
    </dsp:sp>
    <dsp:sp modelId="{2F938E7E-13D8-4AA3-8BCC-CBD71D912AAF}">
      <dsp:nvSpPr>
        <dsp:cNvPr id="0" name=""/>
        <dsp:cNvSpPr/>
      </dsp:nvSpPr>
      <dsp:spPr>
        <a:xfrm>
          <a:off x="0" y="1615984"/>
          <a:ext cx="5339686" cy="129234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026BB3-8CE5-4534-90AA-2566EE21BBE3}">
      <dsp:nvSpPr>
        <dsp:cNvPr id="0" name=""/>
        <dsp:cNvSpPr/>
      </dsp:nvSpPr>
      <dsp:spPr>
        <a:xfrm>
          <a:off x="390934" y="1906762"/>
          <a:ext cx="710790" cy="7107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076F4F-0714-4525-978A-2B92BEA81CDE}">
      <dsp:nvSpPr>
        <dsp:cNvPr id="0" name=""/>
        <dsp:cNvSpPr/>
      </dsp:nvSpPr>
      <dsp:spPr>
        <a:xfrm>
          <a:off x="1492659" y="1615984"/>
          <a:ext cx="3847026" cy="1292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773" tIns="136773" rIns="136773" bIns="13677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Times New Roman"/>
              <a:cs typeface="Times New Roman"/>
            </a:rPr>
            <a:t>It informs the user about any issues encountered and provides clear error messages.</a:t>
          </a:r>
        </a:p>
      </dsp:txBody>
      <dsp:txXfrm>
        <a:off x="1492659" y="1615984"/>
        <a:ext cx="3847026" cy="1292345"/>
      </dsp:txXfrm>
    </dsp:sp>
    <dsp:sp modelId="{9E9119D0-5D23-42AF-825F-50DC841A74D3}">
      <dsp:nvSpPr>
        <dsp:cNvPr id="0" name=""/>
        <dsp:cNvSpPr/>
      </dsp:nvSpPr>
      <dsp:spPr>
        <a:xfrm>
          <a:off x="0" y="3231416"/>
          <a:ext cx="5339686" cy="129234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673C0D-DDA0-454B-B093-B3771C289A19}">
      <dsp:nvSpPr>
        <dsp:cNvPr id="0" name=""/>
        <dsp:cNvSpPr/>
      </dsp:nvSpPr>
      <dsp:spPr>
        <a:xfrm>
          <a:off x="390934" y="3522194"/>
          <a:ext cx="710790" cy="7107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C04D2C-5170-4C92-9E2A-2BC9B4C55431}">
      <dsp:nvSpPr>
        <dsp:cNvPr id="0" name=""/>
        <dsp:cNvSpPr/>
      </dsp:nvSpPr>
      <dsp:spPr>
        <a:xfrm>
          <a:off x="1492659" y="3231416"/>
          <a:ext cx="3847026" cy="1292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773" tIns="136773" rIns="136773" bIns="13677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Times New Roman"/>
              <a:cs typeface="Times New Roman"/>
            </a:rPr>
            <a:t>It validates user input for ticker symbols and ensures they are valid before fetching data.</a:t>
          </a:r>
        </a:p>
      </dsp:txBody>
      <dsp:txXfrm>
        <a:off x="1492659" y="3231416"/>
        <a:ext cx="3847026" cy="1292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130849-7F2E-4049-96BA-F3829F410078}" type="datetimeFigureOut">
              <a:t>6/15/2024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8EFCB-3880-41CE-8C12-34FB9F41D53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41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86dbe4e6df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86dbe4e6df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D4595B6C-B3F9-70AF-D85D-B2E694BE3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86dbe4e6df_2_60:notes">
            <a:extLst>
              <a:ext uri="{FF2B5EF4-FFF2-40B4-BE49-F238E27FC236}">
                <a16:creationId xmlns:a16="http://schemas.microsoft.com/office/drawing/2014/main" id="{203643E0-0F79-8158-B9E5-582767638D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86dbe4e6df_2_60:notes">
            <a:extLst>
              <a:ext uri="{FF2B5EF4-FFF2-40B4-BE49-F238E27FC236}">
                <a16:creationId xmlns:a16="http://schemas.microsoft.com/office/drawing/2014/main" id="{00EBEDCC-63FB-C4FF-2D9E-16AC983626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876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hield">
  <p:cSld name="Shield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 descr="shie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89535" y="1196775"/>
            <a:ext cx="5201255" cy="56694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216111" y="4829299"/>
            <a:ext cx="6774864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rmAutofit/>
          </a:bodyPr>
          <a:lstStyle>
            <a:lvl1pPr marL="457189" marR="0" lvl="0" indent="-22859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566" marR="0" lvl="2" indent="-228594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754" marR="0" lvl="3" indent="-228594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5943" marR="0" lvl="4" indent="-228594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131" marR="0" lvl="5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320" marR="0" lvl="6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509" marR="0" lvl="7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697" marR="0" lvl="8" indent="-355591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2"/>
          </p:nvPr>
        </p:nvSpPr>
        <p:spPr>
          <a:xfrm>
            <a:off x="226694" y="3496385"/>
            <a:ext cx="6755359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rmAutofit/>
          </a:bodyPr>
          <a:lstStyle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228594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566" marR="0" lvl="2" indent="-228594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754" marR="0" lvl="3" indent="-228594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5943" marR="0" lvl="4" indent="-228594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131" marR="0" lvl="5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320" marR="0" lvl="6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509" marR="0" lvl="7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697" marR="0" lvl="8" indent="-355591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3"/>
          </p:nvPr>
        </p:nvSpPr>
        <p:spPr>
          <a:xfrm>
            <a:off x="226692" y="2155151"/>
            <a:ext cx="8532121" cy="12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rmAutofit/>
          </a:bodyPr>
          <a:lstStyle>
            <a:lvl1pPr marL="457189" marR="0" lvl="0" indent="-2285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40639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566" marR="0" lvl="2" indent="-38099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754" marR="0" lvl="3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5943" marR="0" lvl="4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131" marR="0" lvl="5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320" marR="0" lvl="6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509" marR="0" lvl="7" indent="-355591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697" marR="0" lvl="8" indent="-355591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59" name="Google Shape;59;p13"/>
          <p:cNvGrpSpPr/>
          <p:nvPr/>
        </p:nvGrpSpPr>
        <p:grpSpPr>
          <a:xfrm>
            <a:off x="-122" y="17762"/>
            <a:ext cx="12192121" cy="743"/>
            <a:chOff x="-122" y="1761975"/>
            <a:chExt cx="12188946" cy="742"/>
          </a:xfrm>
        </p:grpSpPr>
        <p:cxnSp>
          <p:nvCxnSpPr>
            <p:cNvPr id="60" name="Google Shape;60;p13"/>
            <p:cNvCxnSpPr/>
            <p:nvPr/>
          </p:nvCxnSpPr>
          <p:spPr>
            <a:xfrm rot="10800000">
              <a:off x="-122" y="1761975"/>
              <a:ext cx="4059000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13"/>
            <p:cNvCxnSpPr/>
            <p:nvPr/>
          </p:nvCxnSpPr>
          <p:spPr>
            <a:xfrm rot="10800000">
              <a:off x="4058824" y="1762717"/>
              <a:ext cx="8130000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62" name="Google Shape;62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4749" y="-14942"/>
            <a:ext cx="2673396" cy="1518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" name="Google Shape;63;p13"/>
          <p:cNvGrpSpPr/>
          <p:nvPr/>
        </p:nvGrpSpPr>
        <p:grpSpPr>
          <a:xfrm>
            <a:off x="-122" y="6406187"/>
            <a:ext cx="12192121" cy="451800"/>
            <a:chOff x="-122" y="6406187"/>
            <a:chExt cx="12188946" cy="451800"/>
          </a:xfrm>
        </p:grpSpPr>
        <p:sp>
          <p:nvSpPr>
            <p:cNvPr id="64" name="Google Shape;64;p13"/>
            <p:cNvSpPr/>
            <p:nvPr/>
          </p:nvSpPr>
          <p:spPr>
            <a:xfrm>
              <a:off x="-1" y="6406187"/>
              <a:ext cx="12188700" cy="451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65" name="Google Shape;65;p13"/>
            <p:cNvCxnSpPr/>
            <p:nvPr/>
          </p:nvCxnSpPr>
          <p:spPr>
            <a:xfrm rot="10800000">
              <a:off x="-122" y="6412992"/>
              <a:ext cx="4059000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" name="Google Shape;66;p13"/>
            <p:cNvCxnSpPr/>
            <p:nvPr/>
          </p:nvCxnSpPr>
          <p:spPr>
            <a:xfrm rot="10800000">
              <a:off x="4058824" y="6413734"/>
              <a:ext cx="8130000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1124335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60" y="584"/>
            <a:ext cx="12192000" cy="68674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035AF4-C7A5-C07A-89BF-0814971D5127}"/>
              </a:ext>
            </a:extLst>
          </p:cNvPr>
          <p:cNvSpPr txBox="1"/>
          <p:nvPr/>
        </p:nvSpPr>
        <p:spPr>
          <a:xfrm>
            <a:off x="407882" y="583670"/>
            <a:ext cx="11363977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FE 520 </a:t>
            </a:r>
            <a:endParaRPr lang="en-US" sz="2800" b="1">
              <a:solidFill>
                <a:schemeClr val="bg1"/>
              </a:solidFill>
              <a:latin typeface="Times New Roman"/>
              <a:cs typeface="Calibri"/>
            </a:endParaRPr>
          </a:p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Introduction to Python for Financial Applications</a:t>
            </a:r>
            <a:endParaRPr lang="en-US" sz="2800" b="1">
              <a:solidFill>
                <a:schemeClr val="bg1"/>
              </a:solidFill>
              <a:latin typeface="Times New Roman"/>
              <a:cs typeface="Calibri"/>
            </a:endParaRPr>
          </a:p>
          <a:p>
            <a:pPr algn="ctr"/>
            <a:endParaRPr lang="en-US" sz="28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TEAM 22 FINAL PROJECT​</a:t>
            </a:r>
          </a:p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Analyze Stock Performance for Smarter Investing</a:t>
            </a:r>
          </a:p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​</a:t>
            </a:r>
          </a:p>
          <a:p>
            <a:pPr algn="ctr"/>
            <a:endParaRPr lang="en-US" sz="24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US" sz="24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US" sz="24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US" sz="24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US" sz="24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US" sz="24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endParaRPr lang="en-US" sz="24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US" sz="2400" b="1">
                <a:solidFill>
                  <a:schemeClr val="bg1"/>
                </a:solidFill>
                <a:latin typeface="Times New Roman"/>
                <a:cs typeface="Times New Roman"/>
              </a:rPr>
              <a:t>Sushil  Bhandary     Jay </a:t>
            </a:r>
            <a:r>
              <a:rPr lang="en-US" sz="2400" b="1" err="1">
                <a:solidFill>
                  <a:schemeClr val="bg1"/>
                </a:solidFill>
                <a:latin typeface="Times New Roman"/>
                <a:cs typeface="Times New Roman"/>
              </a:rPr>
              <a:t>Bhesania</a:t>
            </a:r>
            <a:r>
              <a:rPr lang="en-US" sz="2400" b="1">
                <a:solidFill>
                  <a:schemeClr val="bg1"/>
                </a:solidFill>
                <a:latin typeface="Times New Roman"/>
                <a:cs typeface="Times New Roman"/>
              </a:rPr>
              <a:t>     Sabitha Rachel Nazareth   Khyati </a:t>
            </a:r>
            <a:r>
              <a:rPr lang="en-US" sz="2400" b="1" err="1">
                <a:solidFill>
                  <a:schemeClr val="bg1"/>
                </a:solidFill>
                <a:latin typeface="Times New Roman"/>
                <a:cs typeface="Times New Roman"/>
              </a:rPr>
              <a:t>Visavadiya</a:t>
            </a:r>
            <a:endParaRPr lang="en-US" sz="2400" b="1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2" name="Picture 1" descr="A person sitting on a log with a lake in the background&#10;&#10;Description automatically generated">
            <a:extLst>
              <a:ext uri="{FF2B5EF4-FFF2-40B4-BE49-F238E27FC236}">
                <a16:creationId xmlns:a16="http://schemas.microsoft.com/office/drawing/2014/main" id="{E520F6C6-7342-F812-66A0-1532852CAD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9224" y="3111689"/>
            <a:ext cx="1969637" cy="2342508"/>
          </a:xfrm>
          <a:prstGeom prst="rect">
            <a:avLst/>
          </a:prstGeom>
        </p:spPr>
      </p:pic>
      <p:pic>
        <p:nvPicPr>
          <p:cNvPr id="5" name="Picture 4" descr="A person with hands in pockets&#10;&#10;Description automatically generated">
            <a:extLst>
              <a:ext uri="{FF2B5EF4-FFF2-40B4-BE49-F238E27FC236}">
                <a16:creationId xmlns:a16="http://schemas.microsoft.com/office/drawing/2014/main" id="{24086AC6-C705-DD26-03B9-282DBA436F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271" t="-246" r="7895" b="32924"/>
          <a:stretch/>
        </p:blipFill>
        <p:spPr>
          <a:xfrm>
            <a:off x="3341002" y="3090523"/>
            <a:ext cx="2028502" cy="2344866"/>
          </a:xfrm>
          <a:prstGeom prst="rect">
            <a:avLst/>
          </a:prstGeom>
        </p:spPr>
      </p:pic>
      <p:pic>
        <p:nvPicPr>
          <p:cNvPr id="6" name="Picture 5" descr="A person standing in a street&#10;&#10;Description automatically generated">
            <a:extLst>
              <a:ext uri="{FF2B5EF4-FFF2-40B4-BE49-F238E27FC236}">
                <a16:creationId xmlns:a16="http://schemas.microsoft.com/office/drawing/2014/main" id="{911AABC2-16C4-CF70-F841-9BD1837C0F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157" y="3088942"/>
            <a:ext cx="1982076" cy="2371134"/>
          </a:xfrm>
          <a:prstGeom prst="rect">
            <a:avLst/>
          </a:prstGeom>
        </p:spPr>
      </p:pic>
      <p:pic>
        <p:nvPicPr>
          <p:cNvPr id="4" name="Picture 3" descr="A person with arms crossed posing for a picture&#10;&#10;Description automatically generated">
            <a:extLst>
              <a:ext uri="{FF2B5EF4-FFF2-40B4-BE49-F238E27FC236}">
                <a16:creationId xmlns:a16="http://schemas.microsoft.com/office/drawing/2014/main" id="{32B31D22-BDE5-3A12-D3A9-10D5D43A5EA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-415" b="21162"/>
          <a:stretch/>
        </p:blipFill>
        <p:spPr>
          <a:xfrm>
            <a:off x="6093300" y="3090522"/>
            <a:ext cx="2028502" cy="234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48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898BA-C44A-91DA-C68F-44F45862B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42869F-CB3F-D9C1-2567-AEE474B7D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6511" y="420585"/>
            <a:ext cx="5359722" cy="820672"/>
          </a:xfrm>
        </p:spPr>
        <p:txBody>
          <a:bodyPr>
            <a:normAutofit/>
          </a:bodyPr>
          <a:lstStyle/>
          <a:p>
            <a:pPr marL="456565" indent="-227965" algn="ctr"/>
            <a:r>
              <a:rPr lang="en-US" sz="2400" b="1">
                <a:latin typeface="Times New Roman"/>
              </a:rPr>
              <a:t>PROEJCT OUTPUT - 2</a:t>
            </a:r>
            <a:endParaRPr lang="en-US"/>
          </a:p>
        </p:txBody>
      </p:sp>
      <p:pic>
        <p:nvPicPr>
          <p:cNvPr id="5" name="Picture 4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AAD41109-611B-248B-ADE1-AA50D6293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8" y="1447800"/>
            <a:ext cx="5625585" cy="4114800"/>
          </a:xfrm>
          <a:prstGeom prst="rect">
            <a:avLst/>
          </a:prstGeom>
        </p:spPr>
      </p:pic>
      <p:pic>
        <p:nvPicPr>
          <p:cNvPr id="6" name="Picture 5" descr="A graph of a graph showing the value of an investment value&#10;&#10;Description automatically generated">
            <a:extLst>
              <a:ext uri="{FF2B5EF4-FFF2-40B4-BE49-F238E27FC236}">
                <a16:creationId xmlns:a16="http://schemas.microsoft.com/office/drawing/2014/main" id="{05919A6F-FCFE-3BA8-EAC3-E168631EA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0" y="1380725"/>
            <a:ext cx="6096000" cy="342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31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DBED0-E4D3-E5EC-E230-965AFDF5D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00DAF-4D0F-E392-9657-19823509F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6511" y="420585"/>
            <a:ext cx="5359722" cy="820672"/>
          </a:xfrm>
        </p:spPr>
        <p:txBody>
          <a:bodyPr>
            <a:normAutofit/>
          </a:bodyPr>
          <a:lstStyle/>
          <a:p>
            <a:pPr marL="456565" indent="-227965" algn="ctr"/>
            <a:r>
              <a:rPr lang="en-US" sz="2400" b="1">
                <a:latin typeface="Times New Roman"/>
              </a:rPr>
              <a:t>PROEJCT OUTPUT - 3</a:t>
            </a:r>
            <a:endParaRPr lang="en-US"/>
          </a:p>
        </p:txBody>
      </p:sp>
      <p:pic>
        <p:nvPicPr>
          <p:cNvPr id="5" name="Picture 4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B76CDD61-8353-AC1B-FEE6-8E7730ED1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4291" y="1327422"/>
            <a:ext cx="6796325" cy="466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15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14F1DD-00B7-3F1F-33B8-FB6DC86C9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A07CF9-2C41-9808-AF5F-F598643E8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6511" y="420585"/>
            <a:ext cx="5359722" cy="820672"/>
          </a:xfrm>
        </p:spPr>
        <p:txBody>
          <a:bodyPr>
            <a:normAutofit/>
          </a:bodyPr>
          <a:lstStyle/>
          <a:p>
            <a:pPr marL="456565" indent="-227965" algn="ctr"/>
            <a:r>
              <a:rPr lang="en-US" sz="2400" b="1">
                <a:latin typeface="Times New Roman"/>
              </a:rPr>
              <a:t>PROEJCT OUTPUT - 4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022486-FE7A-F3BA-1D11-B5BE630CA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8850" y="1121458"/>
            <a:ext cx="6796325" cy="3750721"/>
          </a:xfrm>
          <a:prstGeom prst="rect">
            <a:avLst/>
          </a:prstGeom>
        </p:spPr>
      </p:pic>
      <p:pic>
        <p:nvPicPr>
          <p:cNvPr id="3" name="Picture 2" descr="A close-up of a currency&#10;&#10;Description automatically generated">
            <a:extLst>
              <a:ext uri="{FF2B5EF4-FFF2-40B4-BE49-F238E27FC236}">
                <a16:creationId xmlns:a16="http://schemas.microsoft.com/office/drawing/2014/main" id="{7103CFD3-6094-3A35-9030-8F0343940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1534" y="4745515"/>
            <a:ext cx="5644117" cy="106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399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219F2E-D556-2B33-EBC2-2BD570F0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34D8B-43C2-5980-14E9-B1877B978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936" y="1718234"/>
            <a:ext cx="6335687" cy="443500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ctr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endParaRPr lang="en-US" sz="1500" b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50000"/>
              </a:lnSpc>
            </a:pPr>
            <a:r>
              <a:rPr lang="en-US" sz="1500" b="1">
                <a:solidFill>
                  <a:schemeClr val="tx1"/>
                </a:solidFill>
                <a:latin typeface="Times New Roman"/>
                <a:cs typeface="Times New Roman"/>
              </a:rPr>
              <a:t>Sushil Rajeeva Bhandary:</a:t>
            </a:r>
            <a:endParaRPr lang="en-US" sz="15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Contributed to the design and implementation of the Data Collection Function (user input).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Developed error handling strategies, main function and refactoring the code.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Prepared the project documentation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Clr>
                <a:prstClr val="black"/>
              </a:buClr>
              <a:buFont typeface="Wingdings"/>
              <a:buChar char="Ø"/>
            </a:pPr>
            <a:endParaRPr lang="en-US" sz="15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50000"/>
              </a:lnSpc>
              <a:buClr>
                <a:srgbClr val="000000"/>
              </a:buClr>
            </a:pPr>
            <a:r>
              <a:rPr lang="en-US" sz="1500" b="1">
                <a:solidFill>
                  <a:schemeClr val="tx1"/>
                </a:solidFill>
                <a:latin typeface="Times New Roman"/>
                <a:cs typeface="Times New Roman"/>
              </a:rPr>
              <a:t>Sabitha Rachel Nazareth:</a:t>
            </a:r>
            <a:endParaRPr lang="en-US" sz="15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Implemented the function that evaluates the stock valuation against Moving Averages.</a:t>
            </a:r>
          </a:p>
          <a:p>
            <a:pPr marL="285750" indent="-285750">
              <a:lnSpc>
                <a:spcPct val="150000"/>
              </a:lnSpc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Developed graph functions to visualize the stock valuations.</a:t>
            </a:r>
            <a:endParaRPr lang="en-US" sz="150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Prepared the project documentation</a:t>
            </a:r>
          </a:p>
          <a:p>
            <a:pPr marL="571500" indent="-342900" algn="ctr">
              <a:lnSpc>
                <a:spcPct val="150000"/>
              </a:lnSpc>
              <a:buClr>
                <a:prstClr val="black"/>
              </a:buClr>
              <a:buFont typeface="Wingdings"/>
              <a:buChar char="Ø"/>
            </a:pPr>
            <a:endParaRPr lang="en-US" sz="2400" b="1">
              <a:solidFill>
                <a:schemeClr val="tx1"/>
              </a:solidFill>
              <a:latin typeface="Times New Roman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0B0283C-59AB-65E3-43B0-D0F306F4480C}"/>
              </a:ext>
            </a:extLst>
          </p:cNvPr>
          <p:cNvSpPr txBox="1">
            <a:spLocks/>
          </p:cNvSpPr>
          <p:nvPr/>
        </p:nvSpPr>
        <p:spPr>
          <a:xfrm>
            <a:off x="6679816" y="1716768"/>
            <a:ext cx="5281191" cy="464020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Autofit/>
          </a:bodyPr>
          <a:lstStyle>
            <a:lvl1pPr marL="457189" marR="0" lvl="0" indent="-228594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400" b="0" i="0" u="none" strike="noStrike" kern="12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228594" algn="l" defTabSz="914400" rtl="0" eaLnBrk="1" latinLnBrk="0" hangingPunct="1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566" marR="0" lvl="2" indent="-228594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4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754" marR="0" lvl="3" indent="-228594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0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5943" marR="0" lvl="4" indent="-228594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20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131" marR="0" lvl="5" indent="-355591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320" marR="0" lvl="6" indent="-355591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509" marR="0" lvl="7" indent="-355591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697" marR="0" lvl="8" indent="-355591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endParaRPr lang="en-US" sz="1500" b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50000"/>
              </a:lnSpc>
              <a:buClr>
                <a:srgbClr val="000000"/>
              </a:buClr>
            </a:pPr>
            <a:r>
              <a:rPr lang="en-US" sz="1500" b="1">
                <a:solidFill>
                  <a:schemeClr val="tx1"/>
                </a:solidFill>
                <a:latin typeface="Times New Roman"/>
                <a:cs typeface="Times New Roman"/>
              </a:rPr>
              <a:t>Jay Jagdish </a:t>
            </a:r>
            <a:r>
              <a:rPr lang="en-US" sz="1500" b="1" err="1">
                <a:solidFill>
                  <a:schemeClr val="tx1"/>
                </a:solidFill>
                <a:latin typeface="Times New Roman"/>
                <a:cs typeface="Times New Roman"/>
              </a:rPr>
              <a:t>Bhesania</a:t>
            </a:r>
            <a:r>
              <a:rPr lang="en-US" sz="1500" b="1">
                <a:solidFill>
                  <a:schemeClr val="tx1"/>
                </a:solidFill>
                <a:latin typeface="Times New Roman"/>
                <a:cs typeface="Times New Roman"/>
              </a:rPr>
              <a:t>:</a:t>
            </a:r>
            <a:endParaRPr lang="en-US" sz="15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Implemented Moving Average Trend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Collaborated on stock valuation assessments.</a:t>
            </a:r>
          </a:p>
          <a:p>
            <a:pPr marL="285750" indent="-285750">
              <a:lnSpc>
                <a:spcPct val="150000"/>
              </a:lnSpc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Prepared the presentation and report.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endParaRPr lang="en-US" sz="1500" b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50000"/>
              </a:lnSpc>
              <a:buClr>
                <a:srgbClr val="000000"/>
              </a:buClr>
            </a:pPr>
            <a:endParaRPr lang="en-US" sz="1500" b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50000"/>
              </a:lnSpc>
            </a:pPr>
            <a:r>
              <a:rPr lang="en-US" sz="1500" b="1">
                <a:solidFill>
                  <a:schemeClr val="tx1"/>
                </a:solidFill>
                <a:latin typeface="Times New Roman"/>
                <a:cs typeface="Times New Roman"/>
              </a:rPr>
              <a:t>Khyati </a:t>
            </a:r>
            <a:r>
              <a:rPr lang="en-US" sz="1500" b="1" err="1">
                <a:solidFill>
                  <a:schemeClr val="tx1"/>
                </a:solidFill>
                <a:latin typeface="Times New Roman"/>
                <a:cs typeface="Times New Roman"/>
              </a:rPr>
              <a:t>Visavadiya</a:t>
            </a:r>
            <a:r>
              <a:rPr lang="en-US" sz="1500" b="1">
                <a:solidFill>
                  <a:schemeClr val="tx1"/>
                </a:solidFill>
                <a:latin typeface="Times New Roman"/>
                <a:cs typeface="Times New Roman"/>
              </a:rPr>
              <a:t>:</a:t>
            </a:r>
            <a:endParaRPr lang="en-US" sz="15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Contributed to the Stock Performance Comparison Function.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Collaborated on the Visualization Function using matplotlib.</a:t>
            </a:r>
          </a:p>
          <a:p>
            <a:pPr marL="285750" indent="-285750">
              <a:lnSpc>
                <a:spcPct val="150000"/>
              </a:lnSpc>
              <a:buFont typeface="Wingdings"/>
              <a:buChar char="Ø"/>
            </a:pPr>
            <a:r>
              <a:rPr lang="en-US" sz="1500">
                <a:solidFill>
                  <a:schemeClr val="tx1"/>
                </a:solidFill>
                <a:latin typeface="Times New Roman"/>
                <a:cs typeface="Times New Roman"/>
              </a:rPr>
              <a:t>Prepared the presentation and report.</a:t>
            </a:r>
            <a:endParaRPr lang="en-US">
              <a:solidFill>
                <a:schemeClr val="tx1"/>
              </a:solidFill>
            </a:endParaRPr>
          </a:p>
          <a:p>
            <a:pPr marL="514350" indent="-285750">
              <a:lnSpc>
                <a:spcPct val="150000"/>
              </a:lnSpc>
              <a:buFont typeface="Wingdings"/>
              <a:buChar char="Ø"/>
            </a:pPr>
            <a:endParaRPr lang="en-US">
              <a:solidFill>
                <a:schemeClr val="tx1"/>
              </a:solidFill>
            </a:endParaRPr>
          </a:p>
          <a:p>
            <a:pPr marL="514350" indent="-285750">
              <a:lnSpc>
                <a:spcPct val="150000"/>
              </a:lnSpc>
              <a:buFont typeface="Wingdings"/>
              <a:buChar char="Ø"/>
            </a:pPr>
            <a:endParaRPr lang="en-US">
              <a:solidFill>
                <a:schemeClr val="tx1"/>
              </a:solidFill>
            </a:endParaRPr>
          </a:p>
          <a:p>
            <a:pPr marL="571500" indent="-342900" algn="ctr">
              <a:lnSpc>
                <a:spcPct val="150000"/>
              </a:lnSpc>
              <a:buFont typeface="Wingdings"/>
              <a:buChar char="Ø"/>
            </a:pPr>
            <a:endParaRPr lang="en-US" sz="2400" b="1">
              <a:solidFill>
                <a:schemeClr val="tx1"/>
              </a:solidFill>
              <a:latin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F0E68F-1BC1-3817-75B4-BC817240218D}"/>
              </a:ext>
            </a:extLst>
          </p:cNvPr>
          <p:cNvSpPr txBox="1"/>
          <p:nvPr/>
        </p:nvSpPr>
        <p:spPr>
          <a:xfrm>
            <a:off x="1707056" y="1272577"/>
            <a:ext cx="878127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>
                <a:latin typeface="Times New Roman"/>
                <a:cs typeface="Times New Roman"/>
              </a:rPr>
              <a:t>CONTRIBUTIONS</a:t>
            </a:r>
            <a:endParaRPr lang="en-US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16087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9AA45E4F-DF29-FCBA-5FBD-F2218B177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>
            <a:extLst>
              <a:ext uri="{FF2B5EF4-FFF2-40B4-BE49-F238E27FC236}">
                <a16:creationId xmlns:a16="http://schemas.microsoft.com/office/drawing/2014/main" id="{F4190E7F-4958-9AF4-15A7-111EB6265CA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7" y="-131120"/>
            <a:ext cx="12192000" cy="702733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EC4E85F-0F68-2D83-4CD6-564008014752}"/>
              </a:ext>
            </a:extLst>
          </p:cNvPr>
          <p:cNvSpPr txBox="1">
            <a:spLocks/>
          </p:cNvSpPr>
          <p:nvPr/>
        </p:nvSpPr>
        <p:spPr>
          <a:xfrm>
            <a:off x="2362525" y="2163536"/>
            <a:ext cx="748541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600" b="1">
                <a:solidFill>
                  <a:schemeClr val="bg1"/>
                </a:solidFill>
                <a:latin typeface="Times New Roman"/>
                <a:cs typeface="Calibri"/>
              </a:rPr>
              <a:t>Thank You</a:t>
            </a:r>
            <a:endParaRPr lang="en-US" sz="9600" b="1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74598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2CB76-FB52-E7A1-5A75-55A49ACCB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3DE92-5FEC-D583-5FA8-B82944739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108" y="1197049"/>
            <a:ext cx="11504771" cy="519314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28600" indent="0" algn="ctr">
              <a:lnSpc>
                <a:spcPct val="150000"/>
              </a:lnSpc>
            </a:pPr>
            <a:r>
              <a:rPr lang="en-US" sz="3200" b="1">
                <a:solidFill>
                  <a:schemeClr val="tx1"/>
                </a:solidFill>
                <a:latin typeface="Times New Roman"/>
                <a:cs typeface="Times New Roman"/>
              </a:rPr>
              <a:t>INTRODUCTION  </a:t>
            </a:r>
            <a:endParaRPr lang="en-US" sz="32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28600" indent="0" algn="ctr">
              <a:lnSpc>
                <a:spcPct val="150000"/>
              </a:lnSpc>
            </a:pPr>
            <a:r>
              <a:rPr lang="en-US" sz="2400" b="1">
                <a:solidFill>
                  <a:schemeClr val="tx1"/>
                </a:solidFill>
                <a:latin typeface="Times New Roman"/>
                <a:cs typeface="Times New Roman"/>
              </a:rPr>
              <a:t>Analyze Stock Performance for Smarter Investing</a:t>
            </a:r>
            <a:endParaRPr lang="en-US" sz="24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Ø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Our Tool is a Python package meticulously crafted to cater to the needs of investors and financial enthusiasts. 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Key Components: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514350" indent="-285750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Data Analysis: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lnSpc>
                <a:spcPct val="150000"/>
              </a:lnSpc>
              <a:buFont typeface="Arial"/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  <a:cs typeface="Arial"/>
              </a:rPr>
              <a:t>Comprehensive analysis of historical stock data.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lnSpc>
                <a:spcPct val="150000"/>
              </a:lnSpc>
              <a:buFont typeface="Arial"/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  <a:cs typeface="Arial"/>
              </a:rPr>
              <a:t>Insights into trends, moving averages, and valuation assessments.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456565" indent="-227965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User-Friendly Interface: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lnSpc>
                <a:spcPct val="150000"/>
              </a:lnSpc>
              <a:buFont typeface="Arial"/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  <a:cs typeface="Arial"/>
              </a:rPr>
              <a:t>Intuitive design for users with varying levels of expertise.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lnSpc>
                <a:spcPct val="150000"/>
              </a:lnSpc>
              <a:buFont typeface="Arial"/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  <a:cs typeface="Arial"/>
              </a:rPr>
              <a:t>Simplifies complex financial analyses into actionable insights.</a:t>
            </a:r>
            <a:endParaRPr lang="en-US" sz="1800" b="1">
              <a:solidFill>
                <a:schemeClr val="tx1"/>
              </a:solidFill>
              <a:latin typeface="Times New Roman"/>
              <a:cs typeface="Arial"/>
            </a:endParaRPr>
          </a:p>
        </p:txBody>
      </p:sp>
      <p:pic>
        <p:nvPicPr>
          <p:cNvPr id="2" name="Picture 1" descr="Person analyzing market on laptop">
            <a:extLst>
              <a:ext uri="{FF2B5EF4-FFF2-40B4-BE49-F238E27FC236}">
                <a16:creationId xmlns:a16="http://schemas.microsoft.com/office/drawing/2014/main" id="{2166895F-70E3-57E1-C1C1-9F618A548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0628" y="3133472"/>
            <a:ext cx="3951768" cy="262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70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>
            <a:extLst>
              <a:ext uri="{FF2B5EF4-FFF2-40B4-BE49-F238E27FC236}">
                <a16:creationId xmlns:a16="http://schemas.microsoft.com/office/drawing/2014/main" id="{9EBC8055-2298-9928-E131-23B241304C91}"/>
              </a:ext>
            </a:extLst>
          </p:cNvPr>
          <p:cNvSpPr txBox="1"/>
          <p:nvPr/>
        </p:nvSpPr>
        <p:spPr>
          <a:xfrm>
            <a:off x="326776" y="1200019"/>
            <a:ext cx="11543803" cy="4949576"/>
          </a:xfrm>
          <a:prstGeom prst="rect">
            <a:avLst/>
          </a:prstGeom>
        </p:spPr>
        <p:txBody>
          <a:bodyPr rot="0" spcFirstLastPara="0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algn="ct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>
                <a:latin typeface="Times New Roman"/>
                <a:ea typeface="+mj-ea"/>
                <a:cs typeface="Times New Roman"/>
              </a:rPr>
              <a:t>PROBLEM AND SOLUTION</a:t>
            </a:r>
          </a:p>
          <a:p>
            <a:pPr marL="285750" indent="-285750" algn="just">
              <a:lnSpc>
                <a:spcPct val="150000"/>
              </a:lnSpc>
              <a:buFont typeface="Wingdings"/>
              <a:buChar char="Ø"/>
            </a:pPr>
            <a:r>
              <a:rPr lang="en-US" b="1">
                <a:latin typeface="Times New Roman"/>
                <a:ea typeface="Calibri"/>
                <a:cs typeface="Calibri"/>
              </a:rPr>
              <a:t>Problem:</a:t>
            </a:r>
            <a:r>
              <a:rPr lang="en-US">
                <a:latin typeface="Times New Roman"/>
                <a:ea typeface="Calibri"/>
                <a:cs typeface="Calibri"/>
              </a:rPr>
              <a:t> </a:t>
            </a:r>
            <a:endParaRPr lang="en-US">
              <a:latin typeface="Times New Roman"/>
              <a:ea typeface="+mn-lt"/>
              <a:cs typeface="+mn-lt"/>
            </a:endParaRPr>
          </a:p>
          <a:p>
            <a:pPr marL="742950" lvl="1" indent="-285750" algn="just">
              <a:lnSpc>
                <a:spcPct val="150000"/>
              </a:lnSpc>
              <a:buFont typeface="Wingdings"/>
              <a:buChar char="Ø"/>
            </a:pPr>
            <a:r>
              <a:rPr lang="en-US">
                <a:latin typeface="Times New Roman"/>
                <a:ea typeface="+mn-lt"/>
                <a:cs typeface="+mn-lt"/>
              </a:rPr>
              <a:t>Investors and traders face the challenge of analyzing vast amounts of market data to make informed decisions. </a:t>
            </a:r>
            <a:endParaRPr lang="en-US">
              <a:latin typeface="Calibri" panose="020F0502020204030204"/>
              <a:ea typeface="+mn-lt"/>
              <a:cs typeface="+mn-lt"/>
            </a:endParaRPr>
          </a:p>
          <a:p>
            <a:pPr marL="742950" lvl="1" indent="-285750" algn="just">
              <a:lnSpc>
                <a:spcPct val="150000"/>
              </a:lnSpc>
              <a:buFont typeface="Wingdings"/>
              <a:buChar char="Ø"/>
            </a:pPr>
            <a:r>
              <a:rPr lang="en-US">
                <a:latin typeface="Times New Roman"/>
                <a:ea typeface="+mn-lt"/>
                <a:cs typeface="+mn-lt"/>
              </a:rPr>
              <a:t>Need for a user-friendly, efficient tool that can simplify this process by providing quick and accurate analysis of stock performance.</a:t>
            </a:r>
            <a:r>
              <a:rPr lang="en-US">
                <a:latin typeface="Times New Roman"/>
                <a:ea typeface="+mn-lt"/>
                <a:cs typeface="Calibri"/>
              </a:rPr>
              <a:t> </a:t>
            </a:r>
          </a:p>
          <a:p>
            <a:pPr marL="285750" indent="-285750" algn="just">
              <a:lnSpc>
                <a:spcPct val="150000"/>
              </a:lnSpc>
              <a:buFont typeface="Wingdings"/>
              <a:buChar char="Ø"/>
            </a:pPr>
            <a:r>
              <a:rPr lang="en-US" b="1">
                <a:latin typeface="Times New Roman"/>
                <a:ea typeface="Calibri"/>
                <a:cs typeface="Calibri"/>
              </a:rPr>
              <a:t>Solutions: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742950" lvl="1" indent="-285750" algn="just">
              <a:lnSpc>
                <a:spcPct val="150000"/>
              </a:lnSpc>
              <a:buFont typeface="Wingdings"/>
              <a:buChar char="Ø"/>
            </a:pPr>
            <a:r>
              <a:rPr lang="en-US">
                <a:latin typeface="Times New Roman"/>
                <a:ea typeface="Calibri"/>
                <a:cs typeface="Calibri"/>
              </a:rPr>
              <a:t>Helps users analyze historical stock performance using technical analysis methods like moving averages and trend lines.</a:t>
            </a:r>
          </a:p>
          <a:p>
            <a:pPr marL="742950" lvl="1" indent="-285750" algn="just">
              <a:lnSpc>
                <a:spcPct val="150000"/>
              </a:lnSpc>
              <a:buFont typeface="Wingdings"/>
              <a:buChar char="Ø"/>
            </a:pPr>
            <a:r>
              <a:rPr lang="en-US">
                <a:latin typeface="Times New Roman"/>
                <a:ea typeface="Calibri"/>
                <a:cs typeface="Calibri"/>
              </a:rPr>
              <a:t>Identifies potential buying or waiting opportunities based on the stock's current valuation relative to its moving averages.</a:t>
            </a:r>
          </a:p>
          <a:p>
            <a:pPr marL="742950" lvl="1" indent="-285750" algn="just">
              <a:lnSpc>
                <a:spcPct val="150000"/>
              </a:lnSpc>
              <a:buFont typeface="Wingdings"/>
              <a:buChar char="Ø"/>
            </a:pPr>
            <a:r>
              <a:rPr lang="en-US">
                <a:latin typeface="Times New Roman"/>
                <a:ea typeface="Calibri"/>
                <a:cs typeface="Calibri"/>
              </a:rPr>
              <a:t>Facilitates comparison of the chosen stock's performance with S&amp;P 500 or another user-specified ticker.</a:t>
            </a:r>
          </a:p>
          <a:p>
            <a:pPr marL="228600" algn="ct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</a:pPr>
            <a:endParaRPr lang="en-US" b="1">
              <a:latin typeface="Times New Roman"/>
              <a:ea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589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B45BC5-7F42-D241-3682-6DDCDBE99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DD010-4E44-0884-D909-F64F3E80B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06" y="1197687"/>
            <a:ext cx="11564576" cy="519672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6565" indent="-227965" algn="ctr">
              <a:lnSpc>
                <a:spcPct val="150000"/>
              </a:lnSpc>
            </a:pPr>
            <a:r>
              <a:rPr lang="en-US" sz="3200" b="1">
                <a:solidFill>
                  <a:schemeClr val="tx1"/>
                </a:solidFill>
                <a:latin typeface="Times New Roman"/>
                <a:cs typeface="Times New Roman"/>
              </a:rPr>
              <a:t>PACKAGE INTRODUCTION</a:t>
            </a:r>
            <a:endParaRPr lang="en-US">
              <a:solidFill>
                <a:schemeClr val="tx1"/>
              </a:solidFill>
            </a:endParaRPr>
          </a:p>
          <a:p>
            <a:pPr marL="514350" indent="-285750" algn="just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  <a:cs typeface="Times New Roman"/>
              </a:rPr>
              <a:t>Purpose of the Package:</a:t>
            </a:r>
            <a:endParaRPr lang="en-US">
              <a:solidFill>
                <a:schemeClr val="tx1"/>
              </a:solidFill>
            </a:endParaRPr>
          </a:p>
          <a:p>
            <a:pPr marL="228600" indent="0" algn="just">
              <a:lnSpc>
                <a:spcPct val="150000"/>
              </a:lnSpc>
              <a:buClr>
                <a:srgbClr val="000000"/>
              </a:buClr>
            </a:pP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This application is designed to empower users, offering a potent yet user-friendly tool for making well-informed investment decisions. Whether you're a seasoned investor or a beginner, the package facilitates a comprehensive understanding and evaluation of stock performance.</a:t>
            </a:r>
          </a:p>
          <a:p>
            <a:pPr marL="514350" indent="-285750" algn="just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  <a:cs typeface="Times New Roman"/>
              </a:rPr>
              <a:t>Target Audience:</a:t>
            </a:r>
            <a:endParaRPr lang="en-US">
              <a:solidFill>
                <a:schemeClr val="tx1"/>
              </a:solidFill>
            </a:endParaRPr>
          </a:p>
          <a:p>
            <a:pPr marL="228600" indent="0" algn="just">
              <a:lnSpc>
                <a:spcPct val="150000"/>
              </a:lnSpc>
              <a:buClr>
                <a:srgbClr val="000000"/>
              </a:buClr>
            </a:pP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The primary audience includes investors seeking robust analytical tools, financial analysts aiming for insightful data, and anyone with an interest in gaining profound insights into stock market trends.</a:t>
            </a:r>
            <a:endParaRPr lang="en-US">
              <a:solidFill>
                <a:schemeClr val="tx1"/>
              </a:solidFill>
            </a:endParaRPr>
          </a:p>
          <a:p>
            <a:pPr marL="514350" indent="-285750" algn="just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  <a:cs typeface="Times New Roman"/>
              </a:rPr>
              <a:t>Domain: Stock Market Analysis:</a:t>
            </a:r>
            <a:endParaRPr lang="en-US">
              <a:solidFill>
                <a:schemeClr val="tx1"/>
              </a:solidFill>
            </a:endParaRPr>
          </a:p>
          <a:p>
            <a:pPr marL="228600" indent="0" algn="just">
              <a:lnSpc>
                <a:spcPct val="150000"/>
              </a:lnSpc>
              <a:buClr>
                <a:srgbClr val="000000"/>
              </a:buClr>
            </a:pP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The package operates within the domain of stock market analysis, providing essential tools for: Trend Analysis, </a:t>
            </a:r>
            <a:r>
              <a:rPr lang="en-US" sz="1800">
                <a:solidFill>
                  <a:schemeClr val="tx1"/>
                </a:solidFill>
                <a:latin typeface="Times New Roman"/>
                <a:ea typeface="Calibri"/>
                <a:cs typeface="Times New Roman"/>
              </a:rPr>
              <a:t>Moving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 Averages, </a:t>
            </a:r>
            <a:r>
              <a:rPr lang="en-US" sz="1800">
                <a:solidFill>
                  <a:schemeClr val="tx1"/>
                </a:solidFill>
                <a:latin typeface="Times New Roman"/>
                <a:ea typeface="Calibri"/>
                <a:cs typeface="Times New Roman"/>
              </a:rPr>
              <a:t>Comparative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 Performance Evaluations.</a:t>
            </a:r>
            <a:endParaRPr lang="en-US">
              <a:solidFill>
                <a:schemeClr val="tx1"/>
              </a:solidFill>
            </a:endParaRPr>
          </a:p>
          <a:p>
            <a:pPr marL="228600" indent="0" algn="just">
              <a:lnSpc>
                <a:spcPct val="150000"/>
              </a:lnSpc>
            </a:pPr>
            <a:endParaRPr lang="en-US" sz="1800" b="1">
              <a:solidFill>
                <a:schemeClr val="tx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56428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F8A615-2D58-B261-D5F5-FE67969FE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4F2E0-A59F-E4DF-88C7-AF0BE9D0A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084" y="1193471"/>
            <a:ext cx="11564576" cy="519672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6565" indent="-227965" algn="ctr"/>
            <a:r>
              <a:rPr lang="en-US" sz="3200" b="1">
                <a:solidFill>
                  <a:schemeClr val="tx1"/>
                </a:solidFill>
                <a:latin typeface="Times New Roman"/>
              </a:rPr>
              <a:t>PROJECT OBJECTIVES</a:t>
            </a:r>
            <a:endParaRPr lang="en-US" sz="3200">
              <a:solidFill>
                <a:schemeClr val="tx1"/>
              </a:solidFill>
              <a:latin typeface="Times New Roman"/>
            </a:endParaRPr>
          </a:p>
          <a:p>
            <a:pPr marL="514350" indent="-285750"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Apply Python Programming Skills: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buChar char="•"/>
            </a:pPr>
            <a:r>
              <a:rPr lang="en-US" sz="1800" i="1">
                <a:solidFill>
                  <a:schemeClr val="tx1"/>
                </a:solidFill>
                <a:latin typeface="Times New Roman"/>
              </a:rPr>
              <a:t>Objective: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Utilize Python for real-world problem-solving.</a:t>
            </a:r>
          </a:p>
          <a:p>
            <a:pPr marL="1199515" lvl="1" indent="-285750">
              <a:buChar char="•"/>
            </a:pPr>
            <a:r>
              <a:rPr lang="en-US" sz="1800" i="1">
                <a:solidFill>
                  <a:schemeClr val="tx1"/>
                </a:solidFill>
                <a:latin typeface="Times New Roman"/>
              </a:rPr>
              <a:t>Explanation: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This project serves as a practical application of our Python programming skills acquired during the course. By solving a real-world problem, we aim to demonstrate proficiency in using Python for data analysis and manipulation.</a:t>
            </a:r>
          </a:p>
          <a:p>
            <a:pPr marL="456565" indent="-227965"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Design and Implement a Python Package: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buChar char="•"/>
            </a:pPr>
            <a:r>
              <a:rPr lang="en-US" sz="1800" i="1">
                <a:solidFill>
                  <a:schemeClr val="tx1"/>
                </a:solidFill>
                <a:latin typeface="Times New Roman"/>
              </a:rPr>
              <a:t>Objective: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Develop modular components for stock market analysis.</a:t>
            </a:r>
          </a:p>
          <a:p>
            <a:pPr marL="1199515" lvl="1" indent="-285750">
              <a:buChar char="•"/>
            </a:pPr>
            <a:r>
              <a:rPr lang="en-US" sz="1800" i="1">
                <a:solidFill>
                  <a:schemeClr val="tx1"/>
                </a:solidFill>
                <a:latin typeface="Times New Roman"/>
              </a:rPr>
              <a:t>Explanation: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Our objective is not just to write functional code but to design and implement a Python package structure. We'll organize the code into modules and functions, ensuring modularity, scalability, and readability. This aligns with best practices in software development.</a:t>
            </a:r>
          </a:p>
          <a:p>
            <a:pPr marL="514350" indent="-285750">
              <a:buClr>
                <a:srgbClr val="000000"/>
              </a:buClr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Handle Real-world Data: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buClr>
                <a:srgbClr val="000000"/>
              </a:buClr>
              <a:buFont typeface="Arial,Sans-Serif"/>
              <a:buChar char="•"/>
            </a:pPr>
            <a:r>
              <a:rPr lang="en-US" sz="1800" i="1">
                <a:solidFill>
                  <a:schemeClr val="tx1"/>
                </a:solidFill>
                <a:latin typeface="Times New Roman"/>
                <a:cs typeface="Arial"/>
              </a:rPr>
              <a:t>Objective:</a:t>
            </a:r>
            <a:r>
              <a:rPr lang="en-US" sz="1800">
                <a:solidFill>
                  <a:schemeClr val="tx1"/>
                </a:solidFill>
                <a:latin typeface="Times New Roman"/>
                <a:cs typeface="Arial"/>
              </a:rPr>
              <a:t> Retrieve historical stock data using the Yahoo Finance API.</a:t>
            </a:r>
          </a:p>
          <a:p>
            <a:pPr marL="1199515" lvl="1" indent="-285750">
              <a:buClr>
                <a:srgbClr val="000000"/>
              </a:buClr>
              <a:buFont typeface="Arial,Sans-Serif"/>
              <a:buChar char="•"/>
            </a:pPr>
            <a:r>
              <a:rPr lang="en-US" sz="1800" i="1">
                <a:solidFill>
                  <a:schemeClr val="tx1"/>
                </a:solidFill>
                <a:latin typeface="Times New Roman"/>
                <a:cs typeface="Arial"/>
              </a:rPr>
              <a:t>Explanation:</a:t>
            </a:r>
            <a:r>
              <a:rPr lang="en-US" sz="1800">
                <a:solidFill>
                  <a:schemeClr val="tx1"/>
                </a:solidFill>
                <a:latin typeface="Times New Roman"/>
                <a:cs typeface="Arial"/>
              </a:rPr>
              <a:t> Dealing with real-world data is a crucial skill. We'll use the Yahoo Finance API to fetch historical stock data spanning the past 10 years. This involves data retrieval, cleaning, and preprocessing to ensure meaningful analysis.</a:t>
            </a:r>
          </a:p>
          <a:p>
            <a:pPr marL="1199515" lvl="1" indent="-285750">
              <a:buClr>
                <a:srgbClr val="000000"/>
              </a:buClr>
              <a:buChar char="•"/>
            </a:pPr>
            <a:endParaRPr lang="en-US" sz="1800">
              <a:solidFill>
                <a:schemeClr val="tx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13558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940AB-4886-9B3D-E25C-046EA9401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03529-8C4C-DA71-ADB7-06D062F24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084" y="628393"/>
            <a:ext cx="11564576" cy="576180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6565" indent="-227965" algn="ctr">
              <a:lnSpc>
                <a:spcPct val="150000"/>
              </a:lnSpc>
            </a:pPr>
            <a:r>
              <a:rPr lang="en-US" sz="3200" b="1">
                <a:solidFill>
                  <a:schemeClr val="tx1"/>
                </a:solidFill>
                <a:latin typeface="Times New Roman"/>
              </a:rPr>
              <a:t>PACKAGE FUNCTIONALITIES</a:t>
            </a:r>
            <a:endParaRPr lang="en-US" sz="3200">
              <a:solidFill>
                <a:schemeClr val="tx1"/>
              </a:solidFill>
              <a:latin typeface="Times New Roman"/>
            </a:endParaRPr>
          </a:p>
          <a:p>
            <a:pPr marL="514350" indent="-285750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Data Collection: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lnSpc>
                <a:spcPct val="150000"/>
              </a:lnSpc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Utilize the </a:t>
            </a:r>
            <a:r>
              <a:rPr lang="en-US" sz="1800" err="1">
                <a:solidFill>
                  <a:schemeClr val="tx1"/>
                </a:solidFill>
                <a:latin typeface="Times New Roman"/>
              </a:rPr>
              <a:t>yfinance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library to fetch historical stock data over the past 10 years.</a:t>
            </a:r>
          </a:p>
          <a:p>
            <a:pPr marL="456565" indent="-227965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Moving Average Analysis: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lnSpc>
                <a:spcPct val="150000"/>
              </a:lnSpc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Calculate 50-day and 200-day moving averages for stock valuation.</a:t>
            </a:r>
          </a:p>
          <a:p>
            <a:pPr marL="456565" indent="-227965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Stock Valuation Assessment: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lnSpc>
                <a:spcPct val="150000"/>
              </a:lnSpc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Determine current price, 50-day MA, and 200-day MA.</a:t>
            </a:r>
          </a:p>
          <a:p>
            <a:pPr marL="1199515" lvl="1" indent="-285750">
              <a:lnSpc>
                <a:spcPct val="150000"/>
              </a:lnSpc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Provide advice on stock valuation based on relationships between the current price and moving averages.</a:t>
            </a:r>
          </a:p>
          <a:p>
            <a:pPr marL="456565" indent="-227965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Stock Performance Comparison: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lnSpc>
                <a:spcPct val="150000"/>
              </a:lnSpc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Compare stock performance against the S&amp;P 500 or another specified stock.</a:t>
            </a:r>
          </a:p>
          <a:p>
            <a:pPr marL="456565" indent="-227965">
              <a:lnSpc>
                <a:spcPct val="150000"/>
              </a:lnSpc>
              <a:buFont typeface="Wingdings"/>
              <a:buChar char="Ø"/>
            </a:pPr>
            <a:r>
              <a:rPr lang="en-US" sz="1800" b="1">
                <a:solidFill>
                  <a:schemeClr val="tx1"/>
                </a:solidFill>
                <a:latin typeface="Times New Roman"/>
              </a:rPr>
              <a:t>Visualization:</a:t>
            </a:r>
            <a:endParaRPr lang="en-US" sz="1800">
              <a:solidFill>
                <a:schemeClr val="tx1"/>
              </a:solidFill>
              <a:latin typeface="Times New Roman"/>
            </a:endParaRPr>
          </a:p>
          <a:p>
            <a:pPr marL="1199515" lvl="1" indent="-285750">
              <a:lnSpc>
                <a:spcPct val="150000"/>
              </a:lnSpc>
              <a:buChar char="•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Plot stock prices and moving averages over time using matplotlib.</a:t>
            </a:r>
            <a:br>
              <a:rPr lang="en-US"/>
            </a:br>
            <a:endParaRPr lang="en-US" sz="1800">
              <a:solidFill>
                <a:schemeClr val="tx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1952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43EFF-C3D0-02B4-8E6B-C453A076F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92E45-6DD3-AFD8-2A6A-A43D691FE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084" y="1193471"/>
            <a:ext cx="11564576" cy="519672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6565" indent="-227965" algn="ctr">
              <a:lnSpc>
                <a:spcPct val="150000"/>
              </a:lnSpc>
            </a:pPr>
            <a:r>
              <a:rPr lang="en-US" sz="3200" b="1">
                <a:solidFill>
                  <a:schemeClr val="tx1"/>
                </a:solidFill>
                <a:latin typeface="Times New Roman"/>
              </a:rPr>
              <a:t>PACKAGE USED</a:t>
            </a:r>
            <a:endParaRPr lang="en-US" sz="3200">
              <a:solidFill>
                <a:schemeClr val="tx1"/>
              </a:solidFill>
              <a:latin typeface="Times New Roman"/>
            </a:endParaRPr>
          </a:p>
          <a:p>
            <a:pPr marL="456565" indent="-227965" algn="ctr">
              <a:lnSpc>
                <a:spcPct val="150000"/>
              </a:lnSpc>
            </a:pPr>
            <a:endParaRPr lang="en-US" sz="3200" b="1">
              <a:solidFill>
                <a:schemeClr val="tx1"/>
              </a:solidFill>
              <a:latin typeface="Times New Roman"/>
            </a:endParaRPr>
          </a:p>
          <a:p>
            <a:pPr marL="514350" indent="-285750">
              <a:lnSpc>
                <a:spcPct val="150000"/>
              </a:lnSpc>
              <a:buFont typeface="Wingdings"/>
              <a:buChar char="Ø"/>
            </a:pPr>
            <a:r>
              <a:rPr lang="en-US" sz="1800">
                <a:solidFill>
                  <a:schemeClr val="tx1"/>
                </a:solidFill>
                <a:latin typeface="Times New Roman"/>
                <a:cs typeface="Arial"/>
              </a:rPr>
              <a:t>import </a:t>
            </a:r>
            <a:r>
              <a:rPr lang="en-US" sz="1800" err="1">
                <a:solidFill>
                  <a:schemeClr val="tx1"/>
                </a:solidFill>
                <a:latin typeface="Times New Roman"/>
                <a:cs typeface="Arial"/>
              </a:rPr>
              <a:t>yfinance</a:t>
            </a:r>
            <a:r>
              <a:rPr lang="en-US" sz="1800">
                <a:solidFill>
                  <a:schemeClr val="tx1"/>
                </a:solidFill>
                <a:latin typeface="Times New Roman"/>
                <a:cs typeface="Arial"/>
              </a:rPr>
              <a:t> as </a:t>
            </a:r>
            <a:r>
              <a:rPr lang="en-US" sz="1800" err="1">
                <a:solidFill>
                  <a:schemeClr val="tx1"/>
                </a:solidFill>
                <a:latin typeface="Times New Roman"/>
                <a:cs typeface="Arial"/>
              </a:rPr>
              <a:t>yf</a:t>
            </a:r>
            <a:r>
              <a:rPr lang="en-US" sz="1800">
                <a:solidFill>
                  <a:schemeClr val="tx1"/>
                </a:solidFill>
                <a:latin typeface="Times New Roman"/>
                <a:cs typeface="Arial"/>
              </a:rPr>
              <a:t> - 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Import </a:t>
            </a:r>
            <a:r>
              <a:rPr lang="en-US" sz="1800" err="1">
                <a:solidFill>
                  <a:schemeClr val="tx1"/>
                </a:solidFill>
                <a:latin typeface="Times New Roman"/>
                <a:cs typeface="Times New Roman"/>
              </a:rPr>
              <a:t>yfinance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 library for Yahoo Finance API access</a:t>
            </a:r>
          </a:p>
          <a:p>
            <a:pPr marL="514350" indent="-285750">
              <a:lnSpc>
                <a:spcPct val="150000"/>
              </a:lnSpc>
              <a:buFont typeface="Wingdings"/>
              <a:buChar char="Ø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import </a:t>
            </a:r>
            <a:r>
              <a:rPr lang="en-US" sz="1800" err="1">
                <a:solidFill>
                  <a:schemeClr val="tx1"/>
                </a:solidFill>
                <a:latin typeface="Times New Roman"/>
              </a:rPr>
              <a:t>matplotlib.pyplot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as </a:t>
            </a:r>
            <a:r>
              <a:rPr lang="en-US" sz="1800" err="1">
                <a:solidFill>
                  <a:schemeClr val="tx1"/>
                </a:solidFill>
                <a:latin typeface="Times New Roman"/>
              </a:rPr>
              <a:t>plt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- 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Import matplotlib's </a:t>
            </a:r>
            <a:r>
              <a:rPr lang="en-US" sz="1800" err="1">
                <a:solidFill>
                  <a:schemeClr val="tx1"/>
                </a:solidFill>
                <a:latin typeface="Times New Roman"/>
                <a:cs typeface="Times New Roman"/>
              </a:rPr>
              <a:t>pyplot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 module for plotting</a:t>
            </a:r>
          </a:p>
          <a:p>
            <a:pPr marL="514350" indent="-285750">
              <a:lnSpc>
                <a:spcPct val="150000"/>
              </a:lnSpc>
              <a:buFont typeface="Wingdings"/>
              <a:buChar char="Ø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import </a:t>
            </a:r>
            <a:r>
              <a:rPr lang="en-US" sz="1800" err="1">
                <a:solidFill>
                  <a:schemeClr val="tx1"/>
                </a:solidFill>
                <a:latin typeface="Times New Roman"/>
              </a:rPr>
              <a:t>matplotlib.dates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as </a:t>
            </a:r>
            <a:r>
              <a:rPr lang="en-US" sz="1800" err="1">
                <a:solidFill>
                  <a:schemeClr val="tx1"/>
                </a:solidFill>
                <a:latin typeface="Times New Roman"/>
              </a:rPr>
              <a:t>mdates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- 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Importing matplotlib's dates module for date handling</a:t>
            </a:r>
          </a:p>
          <a:p>
            <a:pPr marL="514350" indent="-285750">
              <a:lnSpc>
                <a:spcPct val="150000"/>
              </a:lnSpc>
              <a:buFont typeface="Wingdings"/>
              <a:buChar char="Ø"/>
            </a:pPr>
            <a:r>
              <a:rPr lang="en-US" sz="1800">
                <a:solidFill>
                  <a:schemeClr val="tx1"/>
                </a:solidFill>
                <a:latin typeface="Times New Roman"/>
              </a:rPr>
              <a:t>import </a:t>
            </a:r>
            <a:r>
              <a:rPr lang="en-US" sz="1800" err="1">
                <a:solidFill>
                  <a:schemeClr val="tx1"/>
                </a:solidFill>
                <a:latin typeface="Times New Roman"/>
              </a:rPr>
              <a:t>numpy</a:t>
            </a:r>
            <a:r>
              <a:rPr lang="en-US" sz="1800">
                <a:solidFill>
                  <a:schemeClr val="tx1"/>
                </a:solidFill>
                <a:latin typeface="Times New Roman"/>
              </a:rPr>
              <a:t> as np - 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Importing </a:t>
            </a:r>
            <a:r>
              <a:rPr lang="en-US" sz="1800" err="1">
                <a:solidFill>
                  <a:schemeClr val="tx1"/>
                </a:solidFill>
                <a:latin typeface="Times New Roman"/>
                <a:cs typeface="Times New Roman"/>
              </a:rPr>
              <a:t>numpy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 for numerical computations</a:t>
            </a:r>
          </a:p>
          <a:p>
            <a:pPr marL="456565" indent="-227965" algn="ctr">
              <a:lnSpc>
                <a:spcPct val="150000"/>
              </a:lnSpc>
              <a:buClr>
                <a:prstClr val="black"/>
              </a:buClr>
            </a:pPr>
            <a:endParaRPr lang="en-US" sz="1800" b="1">
              <a:solidFill>
                <a:schemeClr val="tx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25547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D8D3A-CCC9-BD53-D098-013923690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5E3333-2D04-C503-BDA3-96ACEA1AF9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6511" y="420585"/>
            <a:ext cx="5359722" cy="820672"/>
          </a:xfrm>
        </p:spPr>
        <p:txBody>
          <a:bodyPr>
            <a:normAutofit/>
          </a:bodyPr>
          <a:lstStyle/>
          <a:p>
            <a:pPr marL="456565" indent="-227965" algn="ctr"/>
            <a:r>
              <a:rPr lang="en-US" sz="2800" b="1">
                <a:latin typeface="Times New Roman"/>
              </a:rPr>
              <a:t>ROBUSTNESS</a:t>
            </a:r>
            <a:endParaRPr lang="en-US" sz="2800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8593466-CBCC-FFF7-2FBB-39B56800D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531" y="1975865"/>
            <a:ext cx="6164394" cy="3458400"/>
          </a:xfrm>
          <a:prstGeom prst="rect">
            <a:avLst/>
          </a:prstGeom>
        </p:spPr>
      </p:pic>
      <p:graphicFrame>
        <p:nvGraphicFramePr>
          <p:cNvPr id="13" name="TextBox 6">
            <a:extLst>
              <a:ext uri="{FF2B5EF4-FFF2-40B4-BE49-F238E27FC236}">
                <a16:creationId xmlns:a16="http://schemas.microsoft.com/office/drawing/2014/main" id="{424880E2-61ED-C7A2-F7B5-DF0A2D7447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2005477"/>
              </p:ext>
            </p:extLst>
          </p:nvPr>
        </p:nvGraphicFramePr>
        <p:xfrm>
          <a:off x="373577" y="1597925"/>
          <a:ext cx="5339686" cy="45243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8528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5BAD93-2CD6-0645-87BE-6A42303DD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6511" y="420585"/>
            <a:ext cx="5359722" cy="820672"/>
          </a:xfrm>
        </p:spPr>
        <p:txBody>
          <a:bodyPr>
            <a:normAutofit/>
          </a:bodyPr>
          <a:lstStyle/>
          <a:p>
            <a:pPr marL="456565" indent="-227965" algn="ctr"/>
            <a:r>
              <a:rPr lang="en-US" sz="2400" b="1">
                <a:latin typeface="Times New Roman"/>
              </a:rPr>
              <a:t>PROEJCT OUTPUT - 1</a:t>
            </a:r>
            <a:endParaRPr lang="en-US"/>
          </a:p>
        </p:txBody>
      </p:sp>
      <p:pic>
        <p:nvPicPr>
          <p:cNvPr id="3" name="Picture 2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70B27916-DEDC-40AD-DB06-B4876375B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02" y="1549400"/>
            <a:ext cx="5470297" cy="3638550"/>
          </a:xfrm>
          <a:prstGeom prst="rect">
            <a:avLst/>
          </a:prstGeom>
        </p:spPr>
      </p:pic>
      <p:pic>
        <p:nvPicPr>
          <p:cNvPr id="4" name="Picture 3" descr="A graph of a graph showing the value of a stock market&#10;&#10;Description automatically generated">
            <a:extLst>
              <a:ext uri="{FF2B5EF4-FFF2-40B4-BE49-F238E27FC236}">
                <a16:creationId xmlns:a16="http://schemas.microsoft.com/office/drawing/2014/main" id="{AEE315F4-8462-72DF-C192-7E582BAC5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0" y="1553291"/>
            <a:ext cx="6096000" cy="349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238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14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</cp:revision>
  <dcterms:created xsi:type="dcterms:W3CDTF">2023-12-15T03:54:11Z</dcterms:created>
  <dcterms:modified xsi:type="dcterms:W3CDTF">2024-06-15T08:47:04Z</dcterms:modified>
</cp:coreProperties>
</file>

<file path=docProps/thumbnail.jpeg>
</file>